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</p:sldMasterIdLst>
  <p:notesMasterIdLst>
    <p:notesMasterId r:id="rId64"/>
  </p:notesMasterIdLst>
  <p:handoutMasterIdLst>
    <p:handoutMasterId r:id="rId65"/>
  </p:handoutMasterIdLst>
  <p:sldIdLst>
    <p:sldId id="700" r:id="rId3"/>
    <p:sldId id="892" r:id="rId4"/>
    <p:sldId id="891" r:id="rId5"/>
    <p:sldId id="893" r:id="rId6"/>
    <p:sldId id="895" r:id="rId7"/>
    <p:sldId id="896" r:id="rId8"/>
    <p:sldId id="897" r:id="rId9"/>
    <p:sldId id="898" r:id="rId10"/>
    <p:sldId id="899" r:id="rId11"/>
    <p:sldId id="900" r:id="rId12"/>
    <p:sldId id="901" r:id="rId13"/>
    <p:sldId id="903" r:id="rId14"/>
    <p:sldId id="904" r:id="rId15"/>
    <p:sldId id="906" r:id="rId16"/>
    <p:sldId id="905" r:id="rId17"/>
    <p:sldId id="907" r:id="rId18"/>
    <p:sldId id="908" r:id="rId19"/>
    <p:sldId id="909" r:id="rId20"/>
    <p:sldId id="910" r:id="rId21"/>
    <p:sldId id="911" r:id="rId22"/>
    <p:sldId id="912" r:id="rId23"/>
    <p:sldId id="914" r:id="rId24"/>
    <p:sldId id="915" r:id="rId25"/>
    <p:sldId id="916" r:id="rId26"/>
    <p:sldId id="917" r:id="rId27"/>
    <p:sldId id="918" r:id="rId28"/>
    <p:sldId id="919" r:id="rId29"/>
    <p:sldId id="920" r:id="rId30"/>
    <p:sldId id="921" r:id="rId31"/>
    <p:sldId id="922" r:id="rId32"/>
    <p:sldId id="924" r:id="rId33"/>
    <p:sldId id="926" r:id="rId34"/>
    <p:sldId id="927" r:id="rId35"/>
    <p:sldId id="928" r:id="rId36"/>
    <p:sldId id="929" r:id="rId37"/>
    <p:sldId id="930" r:id="rId38"/>
    <p:sldId id="931" r:id="rId39"/>
    <p:sldId id="932" r:id="rId40"/>
    <p:sldId id="933" r:id="rId41"/>
    <p:sldId id="934" r:id="rId42"/>
    <p:sldId id="935" r:id="rId43"/>
    <p:sldId id="936" r:id="rId44"/>
    <p:sldId id="944" r:id="rId45"/>
    <p:sldId id="939" r:id="rId46"/>
    <p:sldId id="940" r:id="rId47"/>
    <p:sldId id="941" r:id="rId48"/>
    <p:sldId id="942" r:id="rId49"/>
    <p:sldId id="945" r:id="rId50"/>
    <p:sldId id="946" r:id="rId51"/>
    <p:sldId id="948" r:id="rId52"/>
    <p:sldId id="949" r:id="rId53"/>
    <p:sldId id="950" r:id="rId54"/>
    <p:sldId id="954" r:id="rId55"/>
    <p:sldId id="955" r:id="rId56"/>
    <p:sldId id="956" r:id="rId57"/>
    <p:sldId id="957" r:id="rId58"/>
    <p:sldId id="951" r:id="rId59"/>
    <p:sldId id="958" r:id="rId60"/>
    <p:sldId id="959" r:id="rId61"/>
    <p:sldId id="960" r:id="rId62"/>
    <p:sldId id="807" r:id="rId63"/>
  </p:sldIdLst>
  <p:sldSz cx="12192000" cy="6858000"/>
  <p:notesSz cx="68580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2"/>
            <p14:sldId id="891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903"/>
            <p14:sldId id="904"/>
            <p14:sldId id="906"/>
            <p14:sldId id="905"/>
            <p14:sldId id="907"/>
            <p14:sldId id="908"/>
            <p14:sldId id="909"/>
            <p14:sldId id="910"/>
            <p14:sldId id="911"/>
            <p14:sldId id="912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4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44"/>
            <p14:sldId id="939"/>
            <p14:sldId id="940"/>
            <p14:sldId id="941"/>
            <p14:sldId id="942"/>
            <p14:sldId id="945"/>
            <p14:sldId id="946"/>
            <p14:sldId id="948"/>
            <p14:sldId id="949"/>
            <p14:sldId id="950"/>
            <p14:sldId id="954"/>
            <p14:sldId id="955"/>
            <p14:sldId id="956"/>
            <p14:sldId id="957"/>
            <p14:sldId id="951"/>
            <p14:sldId id="958"/>
            <p14:sldId id="959"/>
            <p14:sldId id="960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FF64FF"/>
    <a:srgbClr val="62A4D3"/>
    <a:srgbClr val="E8D2D1"/>
    <a:srgbClr val="F2DCDB"/>
    <a:srgbClr val="004A99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64774" autoAdjust="0"/>
  </p:normalViewPr>
  <p:slideViewPr>
    <p:cSldViewPr snapToGrid="0" snapToObjects="1">
      <p:cViewPr>
        <p:scale>
          <a:sx n="75" d="100"/>
          <a:sy n="75" d="100"/>
        </p:scale>
        <p:origin x="2184" y="948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8/17/2022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Dear professors and </a:t>
            </a:r>
            <a:r>
              <a:rPr lang="en-US" noProof="0" dirty="0" err="1">
                <a:latin typeface="Arial" panose="020B0604020202020204" pitchFamily="34" charset="0"/>
                <a:cs typeface="Arial" panose="020B0604020202020204" pitchFamily="34" charset="0"/>
              </a:rPr>
              <a:t>collagues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1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2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3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3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39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8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noProof="0" dirty="0">
                <a:latin typeface="Calibri (Headings)"/>
              </a:rPr>
              <a:t>Sep</a:t>
            </a:r>
            <a:r>
              <a:rPr lang="tr-TR" sz="1900" b="0" i="0" baseline="0" noProof="0" dirty="0">
                <a:latin typeface="Calibri (Headings)"/>
              </a:rPr>
              <a:t>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r>
              <a:rPr lang="tr-TR" sz="2000" b="0" dirty="0">
                <a:latin typeface="Calibri (Headings)"/>
              </a:rPr>
              <a:t>/</a:t>
            </a:r>
            <a:r>
              <a:rPr lang="en-US" sz="2000" b="0" dirty="0">
                <a:latin typeface="Calibri (Headings)"/>
              </a:rPr>
              <a:t>3</a:t>
            </a:r>
            <a:r>
              <a:rPr lang="tr-TR" sz="2000" b="0" dirty="0">
                <a:latin typeface="Calibri (Headings)"/>
              </a:rPr>
              <a:t>3</a:t>
            </a:r>
            <a:endParaRPr lang="en-US" sz="2000" b="0" dirty="0">
              <a:latin typeface="Calibri (Headings)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Power Transfer Based Contactless Slip Ring and Motor Drive System with a Single Converter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+mj-lt"/>
              </a:rPr>
              <a:t>Enes Ayaz</a:t>
            </a:r>
            <a:endParaRPr lang="tr-TR" sz="2800" b="1" noProof="1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.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Sc. Thesis Defense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3" name="Subtitle 2"/>
          <p:cNvSpPr txBox="1">
            <a:spLocks/>
          </p:cNvSpPr>
          <p:nvPr/>
        </p:nvSpPr>
        <p:spPr>
          <a:xfrm>
            <a:off x="4301651" y="5583761"/>
            <a:ext cx="3589558" cy="483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September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202</a:t>
            </a: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2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22647" y="454363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iddle East Technical University (METU)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Department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of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Electrical and Electronics Engineering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Ankara, TURKEY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5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1457"/>
              </p:ext>
            </p:extLst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Series-Series IPT System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1404-9ABB-4839-9076-1C03301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7" y="1291534"/>
            <a:ext cx="8272379" cy="1711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16D2-9FA8-4E0E-B125-FEF5C6F4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9" r="19829"/>
          <a:stretch/>
        </p:blipFill>
        <p:spPr>
          <a:xfrm>
            <a:off x="8117974" y="2825864"/>
            <a:ext cx="3904500" cy="3482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6D31-08FC-4176-B8BA-AE4C93676CB3}"/>
              </a:ext>
            </a:extLst>
          </p:cNvPr>
          <p:cNvSpPr txBox="1"/>
          <p:nvPr/>
        </p:nvSpPr>
        <p:spPr>
          <a:xfrm>
            <a:off x="4720479" y="2979405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Single-peak band pass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96F5-C401-40C5-AF90-F0F4F5255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4" r="8057"/>
          <a:stretch/>
        </p:blipFill>
        <p:spPr>
          <a:xfrm>
            <a:off x="223847" y="3039175"/>
            <a:ext cx="4099679" cy="326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DAE48-99B9-4B2A-8CE7-DCA4FCBF3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00"/>
          <a:stretch/>
        </p:blipFill>
        <p:spPr>
          <a:xfrm>
            <a:off x="8142383" y="1277300"/>
            <a:ext cx="4052033" cy="15057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25F1D-85BF-403D-952A-F1764F6904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4478" y="3379515"/>
            <a:ext cx="0" cy="18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5ABD37-9D52-419F-9B88-8A4F023A315D}"/>
              </a:ext>
            </a:extLst>
          </p:cNvPr>
          <p:cNvSpPr txBox="1"/>
          <p:nvPr/>
        </p:nvSpPr>
        <p:spPr>
          <a:xfrm>
            <a:off x="4595770" y="3575035"/>
            <a:ext cx="339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First Harmonic Approach (FHA)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1A4D0-8D79-4841-AA11-D58939BB7300}"/>
              </a:ext>
            </a:extLst>
          </p:cNvPr>
          <p:cNvGrpSpPr/>
          <p:nvPr/>
        </p:nvGrpSpPr>
        <p:grpSpPr>
          <a:xfrm>
            <a:off x="5274478" y="4102013"/>
            <a:ext cx="520700" cy="495300"/>
            <a:chOff x="2362200" y="5334000"/>
            <a:chExt cx="2044700" cy="495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2835A-BBA6-400E-96FF-1FC820EECE8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EB090D-651D-4A98-A774-FF8D2C09C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A55D2-B552-452B-B11C-F8C7471BF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B271F3-4654-4782-B6E3-AD76A90A6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ADCA03-30D3-431A-A710-4C592A4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70F7-80B8-4F17-ADB6-4915479A819F}"/>
              </a:ext>
            </a:extLst>
          </p:cNvPr>
          <p:cNvCxnSpPr>
            <a:cxnSpLocks/>
          </p:cNvCxnSpPr>
          <p:nvPr/>
        </p:nvCxnSpPr>
        <p:spPr>
          <a:xfrm>
            <a:off x="5908751" y="4322948"/>
            <a:ext cx="6302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7D4DC-FBB8-442B-9D6B-BCB0E33B2995}"/>
              </a:ext>
            </a:extLst>
          </p:cNvPr>
          <p:cNvGrpSpPr/>
          <p:nvPr/>
        </p:nvGrpSpPr>
        <p:grpSpPr>
          <a:xfrm>
            <a:off x="6868192" y="4081787"/>
            <a:ext cx="468634" cy="482607"/>
            <a:chOff x="5627366" y="5181586"/>
            <a:chExt cx="609600" cy="130177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CFA8D3-B188-48AD-ACF4-79E9BFB71E2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C071-6021-4C7B-8569-DB7AFD62353A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3917BD-5959-4390-8A1B-E21D24266559}"/>
              </a:ext>
            </a:extLst>
          </p:cNvPr>
          <p:cNvSpPr txBox="1"/>
          <p:nvPr/>
        </p:nvSpPr>
        <p:spPr>
          <a:xfrm>
            <a:off x="4717042" y="4802286"/>
            <a:ext cx="37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Phase &lt; 0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Inductive region</a:t>
            </a:r>
            <a:r>
              <a:rPr lang="en-US" sz="2000" dirty="0">
                <a:latin typeface="+mj-lt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/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 Inductive region </a:t>
                </a:r>
                <a:r>
                  <a:rPr lang="en-US" sz="200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blipFill>
                <a:blip r:embed="rId6"/>
                <a:stretch>
                  <a:fillRect l="-806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87FBBF-1D0A-4EB5-ADEC-217E073393FB}"/>
              </a:ext>
            </a:extLst>
          </p:cNvPr>
          <p:cNvSpPr txBox="1"/>
          <p:nvPr/>
        </p:nvSpPr>
        <p:spPr>
          <a:xfrm>
            <a:off x="4443989" y="1453333"/>
            <a:ext cx="69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/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00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40874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5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Multifrequency IPT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Proposed Contactless Slip Ring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C023E9-1E53-404D-A6B3-C7E607E2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50" y="1417638"/>
            <a:ext cx="7143750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1725-A7C8-4E4E-BFA8-17792681259B}"/>
              </a:ext>
            </a:extLst>
          </p:cNvPr>
          <p:cNvSpPr txBox="1"/>
          <p:nvPr/>
        </p:nvSpPr>
        <p:spPr>
          <a:xfrm>
            <a:off x="3142077" y="4209153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Conventional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1D2F2-BEC4-4E21-A4AC-CCB3043D7403}"/>
              </a:ext>
            </a:extLst>
          </p:cNvPr>
          <p:cNvSpPr txBox="1"/>
          <p:nvPr/>
        </p:nvSpPr>
        <p:spPr>
          <a:xfrm>
            <a:off x="6524788" y="4209153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Proposed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8C107-93B8-41DA-BDE9-8349DF85D38A}"/>
              </a:ext>
            </a:extLst>
          </p:cNvPr>
          <p:cNvSpPr txBox="1"/>
          <p:nvPr/>
        </p:nvSpPr>
        <p:spPr>
          <a:xfrm>
            <a:off x="5020728" y="4932530"/>
            <a:ext cx="314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DC motor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AC motor drive</a:t>
            </a:r>
          </a:p>
        </p:txBody>
      </p:sp>
    </p:spTree>
    <p:extLst>
      <p:ext uri="{BB962C8B-B14F-4D97-AF65-F5344CB8AC3E}">
        <p14:creationId xmlns:p14="http://schemas.microsoft.com/office/powerpoint/2010/main" val="77604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D2DF-862C-4D00-BD52-F89A3DC3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53" y="1500325"/>
            <a:ext cx="4409541" cy="1432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EA481-A685-4BB6-9BE1-35C5E7231ED1}"/>
              </a:ext>
            </a:extLst>
          </p:cNvPr>
          <p:cNvSpPr txBox="1"/>
          <p:nvPr/>
        </p:nvSpPr>
        <p:spPr>
          <a:xfrm>
            <a:off x="3566047" y="3000918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field </a:t>
            </a:r>
          </a:p>
          <a:p>
            <a:pPr algn="ctr"/>
            <a:r>
              <a:rPr lang="en-US" dirty="0"/>
              <a:t>excitation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1253382" y="3004033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</a:t>
            </a:r>
          </a:p>
          <a:p>
            <a:pPr algn="ctr"/>
            <a:r>
              <a:rPr lang="en-US" dirty="0"/>
              <a:t>armature voltage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/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blipFill>
                <a:blip r:embed="rId3"/>
                <a:stretch>
                  <a:fillRect l="-4678" r="-23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/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blipFill>
                <a:blip r:embed="rId4"/>
                <a:stretch>
                  <a:fillRect l="-16783" t="-28261" r="-4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764545-EDF4-4A21-901E-4289E138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0" y="4654452"/>
            <a:ext cx="4929677" cy="107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06866-5420-4E88-B9D1-E348CF6D3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605" y="1345812"/>
            <a:ext cx="4480756" cy="230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2150691" y="5680716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A86664-B1FE-4BE9-883B-F53983B8B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605" y="3682310"/>
            <a:ext cx="4661503" cy="2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Wireless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1379" y="1501899"/>
            <a:ext cx="4785794" cy="114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58"/>
          <a:stretch/>
        </p:blipFill>
        <p:spPr>
          <a:xfrm>
            <a:off x="2554767" y="3505199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1" r="5506"/>
          <a:stretch/>
        </p:blipFill>
        <p:spPr>
          <a:xfrm>
            <a:off x="5574769" y="1252948"/>
            <a:ext cx="5249676" cy="24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26" y="1048388"/>
            <a:ext cx="7926100" cy="2675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76" y="3479400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4" r="8057"/>
          <a:stretch/>
        </p:blipFill>
        <p:spPr>
          <a:xfrm>
            <a:off x="812003" y="3479400"/>
            <a:ext cx="3780828" cy="30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9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2705921" y="3425978"/>
            <a:ext cx="71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armature voltage and frequency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1808319" y="2970019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 motor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BA9AF-18E7-42B9-95A7-C360BE8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23" y="1160277"/>
            <a:ext cx="5470093" cy="166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57299-A8AB-4754-A51F-DE648633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46" y="1199537"/>
            <a:ext cx="4330798" cy="1845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C9BD5E-CF89-4EB1-A4B9-9EBD4624BE36}"/>
              </a:ext>
            </a:extLst>
          </p:cNvPr>
          <p:cNvSpPr txBox="1"/>
          <p:nvPr/>
        </p:nvSpPr>
        <p:spPr>
          <a:xfrm>
            <a:off x="8153079" y="2981005"/>
            <a:ext cx="28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Synchronous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4F2C-3A72-401A-A00D-37E1BA23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1" y="3968565"/>
            <a:ext cx="5308575" cy="221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776E4-BF55-4B06-A8D9-36FC8805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307" y="4024753"/>
            <a:ext cx="4052093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397971"/>
            <a:ext cx="4524375" cy="304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1AA73-FCA0-45A0-BF0B-7855CFEC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2" y="1356337"/>
            <a:ext cx="4524375" cy="210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93A41-3490-401B-8E80-E74F9DED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47" y="3498362"/>
            <a:ext cx="6929436" cy="278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762" y="1454638"/>
            <a:ext cx="44291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527E-72CF-4356-938A-8C1E55E5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0" y="3748085"/>
            <a:ext cx="6153499" cy="2583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E9303-9477-475C-A154-BE549674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4"/>
          <a:stretch/>
        </p:blipFill>
        <p:spPr>
          <a:xfrm>
            <a:off x="1752600" y="1619253"/>
            <a:ext cx="3305175" cy="149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1F0E8-9149-4AB8-AAE8-F3CE6D4EF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1090612"/>
            <a:ext cx="4772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01D8C-B053-44AA-B3E3-66D1EAE3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448230"/>
            <a:ext cx="3605893" cy="275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B3092-7E5B-41E8-841E-75480C6D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66" y="1417638"/>
            <a:ext cx="3724296" cy="275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49564-FD60-4FC7-8984-21788C69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6" y="1432933"/>
            <a:ext cx="3876674" cy="271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DC930-BE3E-478A-8895-B90CBD49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366" y="4800356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3" y="1838324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03" y="2640998"/>
            <a:ext cx="6777038" cy="23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Practical Considerations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A461-CEDD-4500-A929-AA0C168C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3" y="1861216"/>
            <a:ext cx="7348538" cy="35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2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FBA5-ED20-4DD8-8697-2BC30D27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70" y="1417638"/>
            <a:ext cx="6050931" cy="454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0593-A08B-4E05-9590-1F6344FD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60638"/>
            <a:ext cx="5398012" cy="2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24" y="1207569"/>
            <a:ext cx="2808581" cy="226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98" y="1317114"/>
            <a:ext cx="3350463" cy="221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4374027" y="2857500"/>
            <a:ext cx="3025549" cy="239918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BE294E-56FF-4F37-B0BF-359A315E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49" y="3471015"/>
            <a:ext cx="1960351" cy="723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Slip Rings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1EF698-5CB1-4680-9DEB-1075F9EE57FA}"/>
              </a:ext>
            </a:extLst>
          </p:cNvPr>
          <p:cNvSpPr txBox="1">
            <a:spLocks/>
          </p:cNvSpPr>
          <p:nvPr/>
        </p:nvSpPr>
        <p:spPr>
          <a:xfrm>
            <a:off x="7753398" y="3475807"/>
            <a:ext cx="3236924" cy="8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Brushless Exciter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E3300D-4058-4D52-A5A9-8C2EDFBCBA16}"/>
              </a:ext>
            </a:extLst>
          </p:cNvPr>
          <p:cNvSpPr txBox="1">
            <a:spLocks/>
          </p:cNvSpPr>
          <p:nvPr/>
        </p:nvSpPr>
        <p:spPr>
          <a:xfrm>
            <a:off x="4550938" y="5070104"/>
            <a:ext cx="3025549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Contactless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Slip Rings</a:t>
            </a:r>
          </a:p>
        </p:txBody>
      </p:sp>
    </p:spTree>
    <p:extLst>
      <p:ext uri="{BB962C8B-B14F-4D97-AF65-F5344CB8AC3E}">
        <p14:creationId xmlns:p14="http://schemas.microsoft.com/office/powerpoint/2010/main" val="310286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620010"/>
                <a:ext cx="424815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5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620010"/>
                <a:ext cx="4248150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003925" y="3079183"/>
                <a:ext cx="4781548" cy="516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+mj-lt"/>
                  </a:rPr>
                  <a:t>&lt;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500" dirty="0">
                  <a:latin typeface="+mj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25" y="3079183"/>
                <a:ext cx="4781548" cy="516552"/>
              </a:xfrm>
              <a:prstGeom prst="rect">
                <a:avLst/>
              </a:prstGeom>
              <a:blipFill>
                <a:blip r:embed="rId4"/>
                <a:stretch>
                  <a:fillRect l="-383" t="-823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289927" y="2367477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500" dirty="0">
                  <a:latin typeface="+mj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6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Coil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FB58-9714-4737-9369-23FA2A4C6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90"/>
          <a:stretch/>
        </p:blipFill>
        <p:spPr>
          <a:xfrm>
            <a:off x="495300" y="1191393"/>
            <a:ext cx="4508500" cy="287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2ABB-D8E7-4DF3-B23F-04139F13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4"/>
          <a:stretch/>
        </p:blipFill>
        <p:spPr>
          <a:xfrm>
            <a:off x="1549400" y="3636864"/>
            <a:ext cx="3568700" cy="2688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80F2C-E40D-4EB8-9A64-FF8EF95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191393"/>
            <a:ext cx="5000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Impedance Modelling and Control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60D3D-76D6-47A6-8BF7-F7BE3310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3" y="1139321"/>
            <a:ext cx="5883487" cy="2916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E7A9D-7AA7-4C18-9EC9-D5D363F9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007014"/>
            <a:ext cx="4572000" cy="23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5D5A7-42C1-4D57-A0E8-1CBC0E524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56" y="1417638"/>
            <a:ext cx="4256088" cy="4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2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83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2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D9A0-1452-4D18-BCC2-50739835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226"/>
            <a:ext cx="6096000" cy="2645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457F9-D7E5-42A8-BA9C-41C214BD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98" y="1162226"/>
            <a:ext cx="6113282" cy="264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0577B-F706-4F23-A926-3CACC88A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539" y="3807890"/>
            <a:ext cx="6505522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Loss and Efficiency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7F35-5819-42EF-888E-5596B271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843087"/>
            <a:ext cx="75057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D16CC-599F-4E8A-851C-9A6D5D14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10977209" cy="4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0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Different Operating Conditions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B5639-5575-443C-B0C5-BD4C34FC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44958"/>
            <a:ext cx="11174064" cy="4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64" y="1633235"/>
            <a:ext cx="1607776" cy="129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62" y="1417638"/>
            <a:ext cx="2171652" cy="143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8547187" y="1439927"/>
            <a:ext cx="1780276" cy="14117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10889"/>
              </p:ext>
            </p:extLst>
          </p:nvPr>
        </p:nvGraphicFramePr>
        <p:xfrm>
          <a:off x="1495424" y="3008993"/>
          <a:ext cx="92011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Brushless Exciters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8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A23DD-E1E5-4CFB-BB0D-264F7B35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101280"/>
            <a:ext cx="6150310" cy="268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7DBCA-5BC9-4296-9860-E7860696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12" y="1800234"/>
            <a:ext cx="5310188" cy="396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AAD64-C39F-43D6-BAD4-6F83A2B9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1" y="3965461"/>
            <a:ext cx="3746499" cy="2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3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Carrier Phase Shift Validation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F7E01-186D-4DAB-9C3F-AA8C4B99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4"/>
          <a:stretch/>
        </p:blipFill>
        <p:spPr>
          <a:xfrm>
            <a:off x="0" y="1630863"/>
            <a:ext cx="5308600" cy="461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DEAE0-D14D-4C65-80D5-8A52076A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2111375"/>
            <a:ext cx="6365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74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5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83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2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5DDC-858E-4A11-A79C-BAD51C4F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75" y="1688014"/>
            <a:ext cx="5251450" cy="44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8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A1614-DFBF-4C1E-8253-A9FCA3D25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0"/>
          <a:stretch/>
        </p:blipFill>
        <p:spPr>
          <a:xfrm>
            <a:off x="3564731" y="1138238"/>
            <a:ext cx="5363369" cy="326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 Variable Carrier Phase </a:t>
            </a:r>
            <a:r>
              <a:rPr lang="en-US" dirty="0" err="1">
                <a:solidFill>
                  <a:srgbClr val="C00000"/>
                </a:solidFill>
              </a:rPr>
              <a:t>Shify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5181F-D3C8-4190-91C5-1532E5489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0" r="31491"/>
          <a:stretch/>
        </p:blipFill>
        <p:spPr>
          <a:xfrm rot="5400000">
            <a:off x="5001419" y="594094"/>
            <a:ext cx="1909762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8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21F1-0AC5-4416-A12D-B130B76A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379537"/>
            <a:ext cx="6329946" cy="424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3CCCB-0766-4870-BF9E-BD6702EE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44" y="1701800"/>
            <a:ext cx="59332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1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4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453C-5D54-455B-A8E0-2743ADDB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5" y="2070100"/>
            <a:ext cx="5309144" cy="2911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29EFE-C163-4DF1-ACF7-6ED0249B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2" y="2070100"/>
            <a:ext cx="5025277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 Based </a:t>
            </a:r>
            <a:b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Contactless Slip Rings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D6AE-03EF-451E-8568-40B180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2" y="2042264"/>
            <a:ext cx="3526802" cy="193918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AD080-33EF-46EA-AA76-BC8A6F3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1" y="4042514"/>
            <a:ext cx="3723483" cy="7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Tesla’s WPT System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F8BF1B-0818-40E6-8B8F-147A9F1C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2434"/>
              </p:ext>
            </p:extLst>
          </p:nvPr>
        </p:nvGraphicFramePr>
        <p:xfrm>
          <a:off x="4563679" y="2036653"/>
          <a:ext cx="690086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16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544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0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B09CA-2BC3-4CC5-8A03-5B02848A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04"/>
            <a:ext cx="6656388" cy="519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0FBAA-5C06-421F-9F85-A7806DAF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63" y="1961753"/>
            <a:ext cx="5311524" cy="3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1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9260"/>
          <a:stretch/>
        </p:blipFill>
        <p:spPr>
          <a:xfrm>
            <a:off x="364686" y="1265238"/>
            <a:ext cx="3483769" cy="273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32" y="1417637"/>
            <a:ext cx="4101904" cy="319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5" t="8967"/>
          <a:stretch/>
        </p:blipFill>
        <p:spPr>
          <a:xfrm>
            <a:off x="898086" y="3621088"/>
            <a:ext cx="3394869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59261-A19F-4013-B496-7A411F12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66" y="4848636"/>
            <a:ext cx="5395723" cy="961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7004C-8570-45E2-BCC2-601460B1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336" y="1859188"/>
            <a:ext cx="3356240" cy="20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89A4-6886-478E-A95C-30AEA8E1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417638"/>
            <a:ext cx="501015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6C9E-3998-4643-84FB-56C6F59B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4048125"/>
            <a:ext cx="5248275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C4529-14D1-45B2-9A27-884BF5F7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4360863"/>
            <a:ext cx="6067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33" y="1096202"/>
            <a:ext cx="5656762" cy="1434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05CFB-759C-4426-9FA8-19AC8A76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6" y="2410413"/>
            <a:ext cx="5262722" cy="383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71A55-5A2E-424D-81AB-F5EBC475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07" y="3639946"/>
            <a:ext cx="5862657" cy="16152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7762874" y="3004855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=0.43 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74" y="3004855"/>
                <a:ext cx="1914525" cy="347596"/>
              </a:xfrm>
              <a:prstGeom prst="rect">
                <a:avLst/>
              </a:prstGeom>
              <a:blipFill>
                <a:blip r:embed="rId5"/>
                <a:stretch>
                  <a:fillRect t="-21053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41982-A07C-4B21-A43A-81AED65E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085850"/>
            <a:ext cx="6342063" cy="507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2DBF6-1654-42A9-BD75-1EA7BB12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8" y="2228850"/>
            <a:ext cx="5259882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3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45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3AB2E-66FD-4D4F-A444-5A81809E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05" y="1417638"/>
            <a:ext cx="7808119" cy="4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0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A5BF-1C9E-4ACB-926A-79189EE7D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1"/>
          <a:stretch/>
        </p:blipFill>
        <p:spPr>
          <a:xfrm rot="5400000">
            <a:off x="4574499" y="-1672784"/>
            <a:ext cx="3043003" cy="8960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35B02-61F8-4B49-8FDD-B0EAE943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1" y="4323322"/>
            <a:ext cx="4537224" cy="20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8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 novel real-time carrier-phase-shift calculation algorithm embedded in the motor control loop is developed to avoid low-frequency ripples stemming from the sideband harmonics.</a:t>
            </a:r>
          </a:p>
        </p:txBody>
      </p:sp>
    </p:spTree>
    <p:extLst>
      <p:ext uri="{BB962C8B-B14F-4D97-AF65-F5344CB8AC3E}">
        <p14:creationId xmlns:p14="http://schemas.microsoft.com/office/powerpoint/2010/main" val="2529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Inductive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4" y="2188368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00875" y="2363895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Improved coil design.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Capacitorless (Light-weight rotating side) WPT topologies.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Multi-phase WPT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Closed loop control, and current estimation algorithms. </a:t>
            </a:r>
          </a:p>
        </p:txBody>
      </p:sp>
    </p:spTree>
    <p:extLst>
      <p:ext uri="{BB962C8B-B14F-4D97-AF65-F5344CB8AC3E}">
        <p14:creationId xmlns:p14="http://schemas.microsoft.com/office/powerpoint/2010/main" val="2164729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5589"/>
            <a:ext cx="5900613" cy="3953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643562" y="3750551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600824" y="5036616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WPT converter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510212" y="3950918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frequency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</p:cNvCxnSpPr>
          <p:nvPr/>
        </p:nvCxnSpPr>
        <p:spPr>
          <a:xfrm flipH="1" flipV="1">
            <a:off x="10374187" y="3905698"/>
            <a:ext cx="222312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510212" y="3536366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</p:cNvCxnSpPr>
          <p:nvPr/>
        </p:nvCxnSpPr>
        <p:spPr>
          <a:xfrm flipH="1">
            <a:off x="10029824" y="5020628"/>
            <a:ext cx="193676" cy="53873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989562" y="549632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510211" y="4360991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</p:cNvCxnSpPr>
          <p:nvPr/>
        </p:nvCxnSpPr>
        <p:spPr>
          <a:xfrm flipH="1">
            <a:off x="9563099" y="3905698"/>
            <a:ext cx="279401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1100"/>
            <a:ext cx="6367463" cy="394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7005637" y="1707143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950869" y="45811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72287" y="190751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924675" y="3268617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</p:cNvCxnSpPr>
          <p:nvPr/>
        </p:nvCxnSpPr>
        <p:spPr>
          <a:xfrm flipH="1">
            <a:off x="9959974" y="2251522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728669" y="2477209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</p:cNvCxnSpPr>
          <p:nvPr/>
        </p:nvCxnSpPr>
        <p:spPr>
          <a:xfrm flipH="1">
            <a:off x="9959975" y="3635356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728669" y="3908757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eliminating</a:t>
            </a:r>
          </a:p>
        </p:txBody>
      </p:sp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18188"/>
              </p:ext>
            </p:extLst>
          </p:nvPr>
        </p:nvGraphicFramePr>
        <p:xfrm>
          <a:off x="2785268" y="1996440"/>
          <a:ext cx="690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Conventional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04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997</Words>
  <Application>Microsoft Office PowerPoint</Application>
  <PresentationFormat>Widescreen</PresentationFormat>
  <Paragraphs>276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PowerPoint Presentation</vt:lpstr>
      <vt:lpstr>Outline</vt:lpstr>
      <vt:lpstr>Power Transfer to Rotating Frames</vt:lpstr>
      <vt:lpstr>Power Transfer to Rotating Frames</vt:lpstr>
      <vt:lpstr>Wireless Power Transfer Based  Contactless Slip Rings</vt:lpstr>
      <vt:lpstr>Inductive Power Transfer</vt:lpstr>
      <vt:lpstr>Conventional Inductive Power Transfer Based Contactless Slip Ring</vt:lpstr>
      <vt:lpstr>Proposed Inductive Power Transfer Based Contactless Slip Ring</vt:lpstr>
      <vt:lpstr>Proposed Inductive Power Transfer Based Contactless Slip Ring</vt:lpstr>
      <vt:lpstr>Outline</vt:lpstr>
      <vt:lpstr> Inductive Power Transfer System</vt:lpstr>
      <vt:lpstr>Compensation Topologies</vt:lpstr>
      <vt:lpstr>Series-Series IPT System</vt:lpstr>
      <vt:lpstr>Zero Voltage Switching</vt:lpstr>
      <vt:lpstr>Bifurcation Phenomenon</vt:lpstr>
      <vt:lpstr>Multifrequency IPT Systems</vt:lpstr>
      <vt:lpstr>Outline</vt:lpstr>
      <vt:lpstr>The Proposed Contactless Slip Ring Method</vt:lpstr>
      <vt:lpstr>DC Motor Drives</vt:lpstr>
      <vt:lpstr>Proposed Modulation Technique</vt:lpstr>
      <vt:lpstr>Proposed Control Method</vt:lpstr>
      <vt:lpstr>AC Motor Drives</vt:lpstr>
      <vt:lpstr>Conventional Modulation Technique</vt:lpstr>
      <vt:lpstr>Proposed Modulation Technique</vt:lpstr>
      <vt:lpstr>Proposed Modulation Technique</vt:lpstr>
      <vt:lpstr>Proposed Control Method</vt:lpstr>
      <vt:lpstr>Practical Considerations</vt:lpstr>
      <vt:lpstr>Outline</vt:lpstr>
      <vt:lpstr>System Overview and Experimental Setup</vt:lpstr>
      <vt:lpstr>Wireless Power Transfer System Design</vt:lpstr>
      <vt:lpstr>Wireless Power Transfer System Design</vt:lpstr>
      <vt:lpstr>Coil Design</vt:lpstr>
      <vt:lpstr>Impedance Modelling and Control</vt:lpstr>
      <vt:lpstr>Experimental Results- WPT System Validation</vt:lpstr>
      <vt:lpstr>Experimental Results - Concurrent Operation</vt:lpstr>
      <vt:lpstr>Experimental Results – Loss and Efficiency</vt:lpstr>
      <vt:lpstr>Experimental Results – Transient Load Changes</vt:lpstr>
      <vt:lpstr>Experimental Results – Different Operating Conditions</vt:lpstr>
      <vt:lpstr>Outline</vt:lpstr>
      <vt:lpstr>System Overview and Experimental Setup</vt:lpstr>
      <vt:lpstr>Experimental Results- Carrier Phase Shift Validation</vt:lpstr>
      <vt:lpstr>Wireless Power Transfer System Design</vt:lpstr>
      <vt:lpstr>Wireless Power Transfer System Design</vt:lpstr>
      <vt:lpstr>Experimental Results- WPT System Validation</vt:lpstr>
      <vt:lpstr>Experimental Results - Concurrent Operation</vt:lpstr>
      <vt:lpstr>Experimental Results –  Variable Carrier Phase Shify</vt:lpstr>
      <vt:lpstr>Experimental Results – Transient Load Changes</vt:lpstr>
      <vt:lpstr>Outline</vt:lpstr>
      <vt:lpstr>System Overview and Experimental Setup</vt:lpstr>
      <vt:lpstr>Wireless Power Transfer System Design</vt:lpstr>
      <vt:lpstr>Experimental Validation- Carrier Phase Shift </vt:lpstr>
      <vt:lpstr>New real-time algorithm</vt:lpstr>
      <vt:lpstr>New real-time algorithm</vt:lpstr>
      <vt:lpstr>New real-time algorithm</vt:lpstr>
      <vt:lpstr>Experimental Validation- Carrier Phase Shift </vt:lpstr>
      <vt:lpstr>Outline</vt:lpstr>
      <vt:lpstr>Performance Comparisons</vt:lpstr>
      <vt:lpstr>Performance Comparisons</vt:lpstr>
      <vt:lpstr>Contributions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2022-08-17T18:36:14Z</dcterms:modified>
</cp:coreProperties>
</file>